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11"/>
  </p:notesMasterIdLst>
  <p:sldIdLst>
    <p:sldId id="256" r:id="rId2"/>
    <p:sldId id="257" r:id="rId3"/>
    <p:sldId id="265" r:id="rId4"/>
    <p:sldId id="273" r:id="rId5"/>
    <p:sldId id="264" r:id="rId6"/>
    <p:sldId id="266" r:id="rId7"/>
    <p:sldId id="267" r:id="rId8"/>
    <p:sldId id="272" r:id="rId9"/>
    <p:sldId id="278" r:id="rId10"/>
  </p:sldIdLst>
  <p:sldSz cx="9144000" cy="5143500" type="screen16x9"/>
  <p:notesSz cx="6858000" cy="9144000"/>
  <p:embeddedFontLst>
    <p:embeddedFont>
      <p:font typeface="Open Sans" panose="020B0604020202020204" charset="0"/>
      <p:regular r:id="rId12"/>
      <p:bold r:id="rId13"/>
      <p:italic r:id="rId14"/>
      <p:boldItalic r:id="rId15"/>
    </p:embeddedFont>
    <p:embeddedFont>
      <p:font typeface="Oswald" panose="020B0604020202020204" charset="-52"/>
      <p:regular r:id="rId16"/>
      <p:bold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96BE70A-6F7C-4D6C-8F8F-89C33880391F}">
  <a:tblStyle styleId="{896BE70A-6F7C-4D6C-8F8F-89C33880391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2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3411323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4840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Google Shape;5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341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6713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3151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4970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5f391192_0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5f391192_0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94869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6874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44748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3961c411d_0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3961c411d_0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4525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2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776975" y="347081"/>
            <a:ext cx="6255300" cy="4055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600"/>
              <a:buNone/>
              <a:defRPr sz="5600"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600"/>
              <a:buNone/>
              <a:defRPr sz="56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600"/>
              <a:buNone/>
              <a:defRPr sz="56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600"/>
              <a:buNone/>
              <a:defRPr sz="56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600"/>
              <a:buNone/>
              <a:defRPr sz="56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600"/>
              <a:buNone/>
              <a:defRPr sz="56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600"/>
              <a:buNone/>
              <a:defRPr sz="56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600"/>
              <a:buNone/>
              <a:defRPr sz="56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600"/>
              <a:buNone/>
              <a:defRPr sz="56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bg>
      <p:bgPr>
        <a:solidFill>
          <a:schemeClr val="accent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827250" y="743719"/>
            <a:ext cx="4109400" cy="7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Oswald"/>
              <a:buNone/>
              <a:defRPr sz="2400">
                <a:solidFill>
                  <a:schemeClr val="accent1"/>
                </a:solidFill>
                <a:highlight>
                  <a:srgbClr val="FFFFFF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Oswald"/>
              <a:buNone/>
              <a:defRPr sz="2400">
                <a:solidFill>
                  <a:schemeClr val="accent1"/>
                </a:solidFill>
                <a:highlight>
                  <a:srgbClr val="FFFFFF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Oswald"/>
              <a:buNone/>
              <a:defRPr sz="2400">
                <a:solidFill>
                  <a:schemeClr val="accent1"/>
                </a:solidFill>
                <a:highlight>
                  <a:srgbClr val="FFFFFF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Oswald"/>
              <a:buNone/>
              <a:defRPr sz="2400">
                <a:solidFill>
                  <a:schemeClr val="accent1"/>
                </a:solidFill>
                <a:highlight>
                  <a:srgbClr val="FFFFFF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Oswald"/>
              <a:buNone/>
              <a:defRPr sz="2400">
                <a:solidFill>
                  <a:schemeClr val="accent1"/>
                </a:solidFill>
                <a:highlight>
                  <a:srgbClr val="FFFFFF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Oswald"/>
              <a:buNone/>
              <a:defRPr sz="2400">
                <a:solidFill>
                  <a:schemeClr val="accent1"/>
                </a:solidFill>
                <a:highlight>
                  <a:srgbClr val="FFFFFF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Oswald"/>
              <a:buNone/>
              <a:defRPr sz="2400">
                <a:solidFill>
                  <a:schemeClr val="accent1"/>
                </a:solidFill>
                <a:highlight>
                  <a:srgbClr val="FFFFFF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Oswald"/>
              <a:buNone/>
              <a:defRPr sz="2400">
                <a:solidFill>
                  <a:schemeClr val="accent1"/>
                </a:solidFill>
                <a:highlight>
                  <a:srgbClr val="FFFFFF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Oswald"/>
              <a:buNone/>
              <a:defRPr sz="2400">
                <a:solidFill>
                  <a:schemeClr val="accent1"/>
                </a:solidFill>
                <a:highlight>
                  <a:srgbClr val="FFFFFF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827250" y="1352550"/>
            <a:ext cx="7489500" cy="32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Open Sans"/>
              <a:buChar char="◇"/>
              <a:defRPr sz="30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pen Sans"/>
              <a:buChar char="○"/>
              <a:defRPr sz="24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pen Sans"/>
              <a:buChar char="■"/>
              <a:defRPr sz="24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Open Sans"/>
              <a:buChar char="●"/>
              <a:defRPr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Open Sans"/>
              <a:buChar char="○"/>
              <a:defRPr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Open Sans"/>
              <a:buChar char="■"/>
              <a:defRPr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Open Sans"/>
              <a:buChar char="●"/>
              <a:defRPr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Open Sans"/>
              <a:buChar char="○"/>
              <a:defRPr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Open Sans"/>
              <a:buChar char="■"/>
              <a:defRPr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8480575" y="4721101"/>
            <a:ext cx="548700" cy="3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bg>
      <p:bgPr>
        <a:solidFill>
          <a:schemeClr val="accent1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827250" y="743719"/>
            <a:ext cx="4109400" cy="7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body" idx="1"/>
          </p:nvPr>
        </p:nvSpPr>
        <p:spPr>
          <a:xfrm>
            <a:off x="827250" y="1428750"/>
            <a:ext cx="3606300" cy="313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◇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body" idx="2"/>
          </p:nvPr>
        </p:nvSpPr>
        <p:spPr>
          <a:xfrm>
            <a:off x="4650825" y="1428750"/>
            <a:ext cx="3606300" cy="313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◇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80575" y="4721101"/>
            <a:ext cx="548700" cy="3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bg>
      <p:bgPr>
        <a:solidFill>
          <a:schemeClr val="accen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827250" y="743719"/>
            <a:ext cx="4109400" cy="7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827250" y="1494175"/>
            <a:ext cx="2493300" cy="327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◇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3448449" y="1494175"/>
            <a:ext cx="2493300" cy="327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◇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3"/>
          </p:nvPr>
        </p:nvSpPr>
        <p:spPr>
          <a:xfrm>
            <a:off x="6069648" y="1494175"/>
            <a:ext cx="2493300" cy="327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◇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80575" y="4721101"/>
            <a:ext cx="548700" cy="3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827250" y="743719"/>
            <a:ext cx="4109400" cy="7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80575" y="4721101"/>
            <a:ext cx="548700" cy="3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8480575" y="4721101"/>
            <a:ext cx="548700" cy="3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9BDED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073763">
                  <a:alpha val="0"/>
                </a:srgbClr>
              </a:gs>
              <a:gs pos="100000">
                <a:srgbClr val="010B15">
                  <a:alpha val="2823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827250" y="743719"/>
            <a:ext cx="4109400" cy="7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Oswald"/>
              <a:buNone/>
              <a:defRPr sz="2400">
                <a:solidFill>
                  <a:schemeClr val="accent1"/>
                </a:solidFill>
                <a:highlight>
                  <a:srgbClr val="FFFFFF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Oswald"/>
              <a:buNone/>
              <a:defRPr sz="2400">
                <a:solidFill>
                  <a:schemeClr val="accent1"/>
                </a:solidFill>
                <a:highlight>
                  <a:srgbClr val="FFFFFF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Oswald"/>
              <a:buNone/>
              <a:defRPr sz="2400">
                <a:solidFill>
                  <a:schemeClr val="accent1"/>
                </a:solidFill>
                <a:highlight>
                  <a:srgbClr val="FFFFFF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Oswald"/>
              <a:buNone/>
              <a:defRPr sz="2400">
                <a:solidFill>
                  <a:schemeClr val="accent1"/>
                </a:solidFill>
                <a:highlight>
                  <a:srgbClr val="FFFFFF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Oswald"/>
              <a:buNone/>
              <a:defRPr sz="2400">
                <a:solidFill>
                  <a:schemeClr val="accent1"/>
                </a:solidFill>
                <a:highlight>
                  <a:srgbClr val="FFFFFF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Oswald"/>
              <a:buNone/>
              <a:defRPr sz="2400">
                <a:solidFill>
                  <a:schemeClr val="accent1"/>
                </a:solidFill>
                <a:highlight>
                  <a:srgbClr val="FFFFFF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Oswald"/>
              <a:buNone/>
              <a:defRPr sz="2400">
                <a:solidFill>
                  <a:schemeClr val="accent1"/>
                </a:solidFill>
                <a:highlight>
                  <a:srgbClr val="FFFFFF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Oswald"/>
              <a:buNone/>
              <a:defRPr sz="2400">
                <a:solidFill>
                  <a:schemeClr val="accent1"/>
                </a:solidFill>
                <a:highlight>
                  <a:srgbClr val="FFFFFF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Oswald"/>
              <a:buNone/>
              <a:defRPr sz="2400">
                <a:solidFill>
                  <a:schemeClr val="accent1"/>
                </a:solidFill>
                <a:highlight>
                  <a:srgbClr val="FFFFFF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827250" y="1352550"/>
            <a:ext cx="7489500" cy="32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pen Sans"/>
              <a:buChar char="◇"/>
              <a:defRPr sz="24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pen Sans"/>
              <a:buChar char="○"/>
              <a:defRPr sz="24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pen Sans"/>
              <a:buChar char="■"/>
              <a:defRPr sz="24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pen Sans"/>
              <a:buChar char="●"/>
              <a:defRPr sz="24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pen Sans"/>
              <a:buChar char="○"/>
              <a:defRPr sz="24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pen Sans"/>
              <a:buChar char="■"/>
              <a:defRPr sz="24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pen Sans"/>
              <a:buChar char="●"/>
              <a:defRPr sz="24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pen Sans"/>
              <a:buChar char="○"/>
              <a:defRPr sz="24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pen Sans"/>
              <a:buChar char="■"/>
              <a:defRPr sz="24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480575" y="4721101"/>
            <a:ext cx="5487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algn="r">
              <a:buNone/>
              <a:defRPr sz="1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algn="r">
              <a:buNone/>
              <a:defRPr sz="1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algn="r">
              <a:buNone/>
              <a:defRPr sz="1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algn="r">
              <a:buNone/>
              <a:defRPr sz="1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algn="r">
              <a:buNone/>
              <a:defRPr sz="1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algn="r">
              <a:buNone/>
              <a:defRPr sz="1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algn="r">
              <a:buNone/>
              <a:defRPr sz="1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algn="r">
              <a:buNone/>
              <a:defRPr sz="1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6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ctrTitle"/>
          </p:nvPr>
        </p:nvSpPr>
        <p:spPr>
          <a:xfrm>
            <a:off x="776975" y="347081"/>
            <a:ext cx="6255300" cy="4055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ru-RU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ПРАКТИКА </a:t>
            </a:r>
            <a:r>
              <a:rPr lang="ru-RU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РЕДАГУВАННЯ</a:t>
            </a:r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ПЕРЕКЛАДУ</a:t>
            </a:r>
            <a:endParaRPr lang="ru-RU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>
            <a:spLocks noGrp="1"/>
          </p:cNvSpPr>
          <p:nvPr>
            <p:ph type="title"/>
          </p:nvPr>
        </p:nvSpPr>
        <p:spPr>
          <a:xfrm>
            <a:off x="901970" y="285991"/>
            <a:ext cx="5868300" cy="7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Вибравши цей курс, Ви:</a:t>
            </a:r>
            <a:endParaRPr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Google Shape;53;p12"/>
          <p:cNvSpPr txBox="1"/>
          <p:nvPr/>
        </p:nvSpPr>
        <p:spPr>
          <a:xfrm>
            <a:off x="480291" y="905163"/>
            <a:ext cx="3867786" cy="38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Aft>
                <a:spcPts val="0"/>
              </a:spcAft>
              <a:buNone/>
            </a:pP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Будете знати: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становлення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та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розвиток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перекладацької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справи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в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світі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та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Україні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суть 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і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значення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редакторської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діяльності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основні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принципи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і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технології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редагування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контенту;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нові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тенденції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та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концепції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редагування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текстів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різних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видань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особливості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взаємодії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редактора з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перекладачем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на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різних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етапах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роботи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з текстом;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вимоги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до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структури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,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мови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та стилю 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редагованих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текстів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і 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перекладів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;</a:t>
            </a:r>
          </a:p>
          <a:p>
            <a:pPr marL="0" lvl="0" indent="0" algn="l" rtl="0"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4" name="Google Shape;54;p12"/>
          <p:cNvSpPr txBox="1"/>
          <p:nvPr/>
        </p:nvSpPr>
        <p:spPr>
          <a:xfrm>
            <a:off x="4672486" y="905163"/>
            <a:ext cx="4082439" cy="3731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Aft>
                <a:spcPts val="0"/>
              </a:spcAft>
              <a:buNone/>
            </a:pP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Будете вміти: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визначати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мовно-літературну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якість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текстів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різних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типів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і 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стилів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володіти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способами контролю та 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виправлення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помилок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в 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оригіналі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тексту;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редагувати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тексти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з 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урахуванням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специфіки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їх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моделювати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(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конструювати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) 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тексти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різних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видань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здійснювати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текстологічний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аналіз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перекладу;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володіти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технікою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раціонального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скорочення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текстових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матеріалів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критично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опрацьовувати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результати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реалізованого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портфоліо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; 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модернізовувати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складники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тексту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задля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його</a:t>
            </a: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 </a:t>
            </a:r>
            <a:r>
              <a:rPr lang="ru-RU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поліпшення</a:t>
            </a:r>
            <a:r>
              <a:rPr lang="ru-RU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.</a:t>
            </a:r>
          </a:p>
          <a:p>
            <a:pPr marL="285750" lvl="0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endParaRPr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9A6DE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 txBox="1">
            <a:spLocks noGrp="1"/>
          </p:cNvSpPr>
          <p:nvPr>
            <p:ph type="title"/>
          </p:nvPr>
        </p:nvSpPr>
        <p:spPr>
          <a:xfrm>
            <a:off x="374668" y="208010"/>
            <a:ext cx="3371700" cy="7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курсу</a:t>
            </a:r>
            <a:r>
              <a:rPr lang="uk-UA" dirty="0" smtClean="0">
                <a:solidFill>
                  <a:srgbClr val="39A6DE"/>
                </a:solidFill>
              </a:rPr>
              <a:t>:</a:t>
            </a:r>
            <a:endParaRPr dirty="0">
              <a:solidFill>
                <a:srgbClr val="39A6DE"/>
              </a:solidFill>
            </a:endParaRPr>
          </a:p>
        </p:txBody>
      </p:sp>
      <p:sp>
        <p:nvSpPr>
          <p:cNvPr id="121" name="Google Shape;121;p20"/>
          <p:cNvSpPr txBox="1">
            <a:spLocks noGrp="1"/>
          </p:cNvSpPr>
          <p:nvPr>
            <p:ph type="body" idx="4294967295"/>
          </p:nvPr>
        </p:nvSpPr>
        <p:spPr>
          <a:xfrm>
            <a:off x="403185" y="833227"/>
            <a:ext cx="3725469" cy="38034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набуття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циклу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перекладних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редагування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доредакційне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редагування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перклад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макетів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друкованих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інтерактивних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версій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" name="Google Shape;122;p20"/>
          <p:cNvPicPr preferRelativeResize="0"/>
          <p:nvPr/>
        </p:nvPicPr>
        <p:blipFill rotWithShape="1">
          <a:blip r:embed="rId3">
            <a:alphaModFix/>
          </a:blip>
          <a:srcRect l="24468" r="14604"/>
          <a:stretch/>
        </p:blipFill>
        <p:spPr>
          <a:xfrm>
            <a:off x="4443425" y="0"/>
            <a:ext cx="4700575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8"/>
          <p:cNvSpPr txBox="1">
            <a:spLocks noGrp="1"/>
          </p:cNvSpPr>
          <p:nvPr>
            <p:ph type="title"/>
          </p:nvPr>
        </p:nvSpPr>
        <p:spPr>
          <a:xfrm>
            <a:off x="827250" y="743719"/>
            <a:ext cx="4109400" cy="7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 ознайомитесь із темами:</a:t>
            </a:r>
            <a:endParaRPr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" name="Google Shape;204;p28"/>
          <p:cNvSpPr txBox="1">
            <a:spLocks noGrp="1"/>
          </p:cNvSpPr>
          <p:nvPr>
            <p:ph type="body" idx="1"/>
          </p:nvPr>
        </p:nvSpPr>
        <p:spPr>
          <a:xfrm>
            <a:off x="424874" y="1657350"/>
            <a:ext cx="2660072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600" dirty="0" err="1">
                <a:solidFill>
                  <a:srgbClr val="7030A0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Загальна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характеристика </a:t>
            </a:r>
            <a:r>
              <a:rPr lang="ru-RU" sz="16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роботи</a:t>
            </a:r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редактора. 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Потреби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, </a:t>
            </a:r>
            <a:r>
              <a:rPr lang="ru-RU" sz="1600" dirty="0" err="1">
                <a:solidFill>
                  <a:srgbClr val="7030A0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підстави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та </a:t>
            </a:r>
            <a:r>
              <a:rPr lang="ru-RU" sz="1600" dirty="0" err="1">
                <a:solidFill>
                  <a:srgbClr val="7030A0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умови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</a:t>
            </a:r>
            <a:r>
              <a:rPr lang="ru-RU" sz="16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редагування</a:t>
            </a:r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</a:t>
            </a:r>
            <a:r>
              <a:rPr lang="ru-RU" sz="16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текстів</a:t>
            </a:r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.</a:t>
            </a:r>
            <a:endParaRPr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" name="Google Shape;205;p28"/>
          <p:cNvSpPr txBox="1">
            <a:spLocks noGrp="1"/>
          </p:cNvSpPr>
          <p:nvPr>
            <p:ph type="body" idx="2"/>
          </p:nvPr>
        </p:nvSpPr>
        <p:spPr>
          <a:xfrm>
            <a:off x="3187473" y="1657350"/>
            <a:ext cx="2601123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Проблематика та </a:t>
            </a:r>
            <a:r>
              <a:rPr lang="ru-RU" sz="16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критерії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добору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текстів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для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редагування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та перекладу.</a:t>
            </a:r>
            <a:endParaRPr sz="16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" name="Google Shape;206;p28"/>
          <p:cNvSpPr txBox="1">
            <a:spLocks noGrp="1"/>
          </p:cNvSpPr>
          <p:nvPr>
            <p:ph type="body" idx="3"/>
          </p:nvPr>
        </p:nvSpPr>
        <p:spPr>
          <a:xfrm>
            <a:off x="5912749" y="1657350"/>
            <a:ext cx="2750959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16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Практика редагування </a:t>
            </a:r>
            <a:r>
              <a:rPr lang="uk-UA" sz="16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текстів різних стилів, видів і жанрів</a:t>
            </a:r>
            <a:endParaRPr sz="16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7" name="Google Shape;207;p28"/>
          <p:cNvSpPr txBox="1">
            <a:spLocks noGrp="1"/>
          </p:cNvSpPr>
          <p:nvPr>
            <p:ph type="body" idx="1"/>
          </p:nvPr>
        </p:nvSpPr>
        <p:spPr>
          <a:xfrm>
            <a:off x="424874" y="3371850"/>
            <a:ext cx="2820976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6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Види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і </a:t>
            </a:r>
            <a:r>
              <a:rPr lang="ru-RU" sz="1600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типи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</a:t>
            </a:r>
            <a:r>
              <a:rPr lang="ru-RU" sz="1600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текстів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особливості </a:t>
            </a:r>
            <a:r>
              <a:rPr lang="ru-RU" sz="1600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редагування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</a:t>
            </a:r>
            <a:r>
              <a:rPr lang="ru-RU" sz="1600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їх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</a:t>
            </a:r>
            <a:r>
              <a:rPr lang="ru-RU" sz="1600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залежно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</a:t>
            </a:r>
            <a:r>
              <a:rPr lang="ru-RU" sz="16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від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</a:t>
            </a:r>
            <a:r>
              <a:rPr lang="ru-RU" sz="16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призначення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.</a:t>
            </a:r>
            <a:endParaRPr sz="16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8" name="Google Shape;208;p28"/>
          <p:cNvSpPr txBox="1">
            <a:spLocks noGrp="1"/>
          </p:cNvSpPr>
          <p:nvPr>
            <p:ph type="body" idx="2"/>
          </p:nvPr>
        </p:nvSpPr>
        <p:spPr>
          <a:xfrm>
            <a:off x="3187473" y="3371850"/>
            <a:ext cx="2601123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B050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Робота редактора над </a:t>
            </a:r>
            <a:r>
              <a:rPr lang="ru-RU" sz="1600" dirty="0" err="1">
                <a:solidFill>
                  <a:srgbClr val="00B050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змістовою</a:t>
            </a:r>
            <a:r>
              <a:rPr lang="ru-RU" sz="1600" dirty="0">
                <a:solidFill>
                  <a:srgbClr val="00B050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та </a:t>
            </a:r>
            <a:r>
              <a:rPr lang="ru-RU" sz="1600" dirty="0" err="1">
                <a:solidFill>
                  <a:srgbClr val="00B050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службовою</a:t>
            </a:r>
            <a:r>
              <a:rPr lang="ru-RU" sz="1600" dirty="0">
                <a:solidFill>
                  <a:srgbClr val="00B050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</a:t>
            </a:r>
            <a:r>
              <a:rPr lang="ru-RU" sz="1600" dirty="0" err="1">
                <a:solidFill>
                  <a:srgbClr val="00B050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частиною</a:t>
            </a:r>
            <a:r>
              <a:rPr lang="ru-RU" sz="1600" dirty="0">
                <a:solidFill>
                  <a:srgbClr val="00B050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</a:t>
            </a:r>
            <a:r>
              <a:rPr lang="ru-RU" sz="1600" dirty="0" smtClean="0">
                <a:solidFill>
                  <a:srgbClr val="00B050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тексту.</a:t>
            </a:r>
            <a:endParaRPr sz="1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9" name="Google Shape;209;p28"/>
          <p:cNvSpPr txBox="1">
            <a:spLocks noGrp="1"/>
          </p:cNvSpPr>
          <p:nvPr>
            <p:ph type="body" idx="3"/>
          </p:nvPr>
        </p:nvSpPr>
        <p:spPr>
          <a:xfrm>
            <a:off x="5912750" y="3371850"/>
            <a:ext cx="2750958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6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Основні</a:t>
            </a:r>
            <a:r>
              <a:rPr lang="ru-RU" sz="16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</a:t>
            </a:r>
            <a:r>
              <a:rPr lang="ru-RU" sz="16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нормативні</a:t>
            </a:r>
            <a:r>
              <a:rPr lang="ru-RU" sz="16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</a:t>
            </a:r>
            <a:r>
              <a:rPr lang="ru-RU" sz="16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вимоги</a:t>
            </a:r>
            <a:r>
              <a:rPr lang="ru-RU" sz="16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до </a:t>
            </a:r>
            <a:r>
              <a:rPr lang="ru-RU" sz="16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якості</a:t>
            </a:r>
            <a:r>
              <a:rPr lang="ru-RU" sz="16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перекладу</a:t>
            </a:r>
            <a:endParaRPr sz="16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0" name="Google Shape;210;p28"/>
          <p:cNvGrpSpPr/>
          <p:nvPr/>
        </p:nvGrpSpPr>
        <p:grpSpPr>
          <a:xfrm>
            <a:off x="6015277" y="1441821"/>
            <a:ext cx="272141" cy="262243"/>
            <a:chOff x="5302225" y="968375"/>
            <a:chExt cx="417650" cy="418250"/>
          </a:xfrm>
        </p:grpSpPr>
        <p:sp>
          <p:nvSpPr>
            <p:cNvPr id="211" name="Google Shape;211;p28"/>
            <p:cNvSpPr/>
            <p:nvPr/>
          </p:nvSpPr>
          <p:spPr>
            <a:xfrm>
              <a:off x="5333350" y="991575"/>
              <a:ext cx="152075" cy="155100"/>
            </a:xfrm>
            <a:custGeom>
              <a:avLst/>
              <a:gdLst/>
              <a:ahLst/>
              <a:cxnLst/>
              <a:rect l="l" t="t" r="r" b="b"/>
              <a:pathLst>
                <a:path w="6083" h="6204" extrusionOk="0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8"/>
            <p:cNvSpPr/>
            <p:nvPr/>
          </p:nvSpPr>
          <p:spPr>
            <a:xfrm>
              <a:off x="5302225" y="968375"/>
              <a:ext cx="417650" cy="418250"/>
            </a:xfrm>
            <a:custGeom>
              <a:avLst/>
              <a:gdLst/>
              <a:ahLst/>
              <a:cxnLst/>
              <a:rect l="l" t="t" r="r" b="b"/>
              <a:pathLst>
                <a:path w="16706" h="16730" extrusionOk="0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3" name="Google Shape;213;p28"/>
          <p:cNvGrpSpPr/>
          <p:nvPr/>
        </p:nvGrpSpPr>
        <p:grpSpPr>
          <a:xfrm>
            <a:off x="928395" y="3177526"/>
            <a:ext cx="284880" cy="274124"/>
            <a:chOff x="1922075" y="1629000"/>
            <a:chExt cx="437200" cy="437200"/>
          </a:xfrm>
        </p:grpSpPr>
        <p:sp>
          <p:nvSpPr>
            <p:cNvPr id="214" name="Google Shape;214;p28"/>
            <p:cNvSpPr/>
            <p:nvPr/>
          </p:nvSpPr>
          <p:spPr>
            <a:xfrm>
              <a:off x="2208425" y="1629000"/>
              <a:ext cx="150850" cy="150850"/>
            </a:xfrm>
            <a:custGeom>
              <a:avLst/>
              <a:gdLst/>
              <a:ahLst/>
              <a:cxnLst/>
              <a:rect l="l" t="t" r="r" b="b"/>
              <a:pathLst>
                <a:path w="6034" h="6034" extrusionOk="0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8"/>
            <p:cNvSpPr/>
            <p:nvPr/>
          </p:nvSpPr>
          <p:spPr>
            <a:xfrm>
              <a:off x="1922075" y="1686400"/>
              <a:ext cx="379800" cy="379800"/>
            </a:xfrm>
            <a:custGeom>
              <a:avLst/>
              <a:gdLst/>
              <a:ahLst/>
              <a:cxnLst/>
              <a:rect l="l" t="t" r="r" b="b"/>
              <a:pathLst>
                <a:path w="15192" h="15192" extrusionOk="0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16;p28"/>
          <p:cNvGrpSpPr/>
          <p:nvPr/>
        </p:nvGrpSpPr>
        <p:grpSpPr>
          <a:xfrm>
            <a:off x="3482718" y="1414050"/>
            <a:ext cx="233142" cy="317764"/>
            <a:chOff x="3984000" y="1594200"/>
            <a:chExt cx="357800" cy="506800"/>
          </a:xfrm>
        </p:grpSpPr>
        <p:sp>
          <p:nvSpPr>
            <p:cNvPr id="217" name="Google Shape;217;p28"/>
            <p:cNvSpPr/>
            <p:nvPr/>
          </p:nvSpPr>
          <p:spPr>
            <a:xfrm>
              <a:off x="3984000" y="1597875"/>
              <a:ext cx="44575" cy="503125"/>
            </a:xfrm>
            <a:custGeom>
              <a:avLst/>
              <a:gdLst/>
              <a:ahLst/>
              <a:cxnLst/>
              <a:rect l="l" t="t" r="r" b="b"/>
              <a:pathLst>
                <a:path w="1783" h="20125" extrusionOk="0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8"/>
            <p:cNvSpPr/>
            <p:nvPr/>
          </p:nvSpPr>
          <p:spPr>
            <a:xfrm>
              <a:off x="4041375" y="1594200"/>
              <a:ext cx="300425" cy="229600"/>
            </a:xfrm>
            <a:custGeom>
              <a:avLst/>
              <a:gdLst/>
              <a:ahLst/>
              <a:cxnLst/>
              <a:rect l="l" t="t" r="r" b="b"/>
              <a:pathLst>
                <a:path w="12017" h="9184" extrusionOk="0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9" name="Google Shape;219;p28"/>
          <p:cNvGrpSpPr/>
          <p:nvPr/>
        </p:nvGrpSpPr>
        <p:grpSpPr>
          <a:xfrm>
            <a:off x="6011684" y="3171404"/>
            <a:ext cx="279308" cy="286367"/>
            <a:chOff x="5970800" y="1619250"/>
            <a:chExt cx="428650" cy="456725"/>
          </a:xfrm>
        </p:grpSpPr>
        <p:sp>
          <p:nvSpPr>
            <p:cNvPr id="220" name="Google Shape;220;p28"/>
            <p:cNvSpPr/>
            <p:nvPr/>
          </p:nvSpPr>
          <p:spPr>
            <a:xfrm>
              <a:off x="5970800" y="1674200"/>
              <a:ext cx="377975" cy="377950"/>
            </a:xfrm>
            <a:custGeom>
              <a:avLst/>
              <a:gdLst/>
              <a:ahLst/>
              <a:cxnLst/>
              <a:rect l="l" t="t" r="r" b="b"/>
              <a:pathLst>
                <a:path w="15119" h="15118" extrusionOk="0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8"/>
            <p:cNvSpPr/>
            <p:nvPr/>
          </p:nvSpPr>
          <p:spPr>
            <a:xfrm>
              <a:off x="6068500" y="1771875"/>
              <a:ext cx="182575" cy="182600"/>
            </a:xfrm>
            <a:custGeom>
              <a:avLst/>
              <a:gdLst/>
              <a:ahLst/>
              <a:cxnLst/>
              <a:rect l="l" t="t" r="r" b="b"/>
              <a:pathLst>
                <a:path w="7303" h="7304" extrusionOk="0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8"/>
            <p:cNvSpPr/>
            <p:nvPr/>
          </p:nvSpPr>
          <p:spPr>
            <a:xfrm>
              <a:off x="5981175" y="2005125"/>
              <a:ext cx="75125" cy="70850"/>
            </a:xfrm>
            <a:custGeom>
              <a:avLst/>
              <a:gdLst/>
              <a:ahLst/>
              <a:cxnLst/>
              <a:rect l="l" t="t" r="r" b="b"/>
              <a:pathLst>
                <a:path w="3005" h="2834" extrusionOk="0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8"/>
            <p:cNvSpPr/>
            <p:nvPr/>
          </p:nvSpPr>
          <p:spPr>
            <a:xfrm>
              <a:off x="6263875" y="2005125"/>
              <a:ext cx="74525" cy="70850"/>
            </a:xfrm>
            <a:custGeom>
              <a:avLst/>
              <a:gdLst/>
              <a:ahLst/>
              <a:cxnLst/>
              <a:rect l="l" t="t" r="r" b="b"/>
              <a:pathLst>
                <a:path w="2981" h="2834" extrusionOk="0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8"/>
            <p:cNvSpPr/>
            <p:nvPr/>
          </p:nvSpPr>
          <p:spPr>
            <a:xfrm>
              <a:off x="6147875" y="1619250"/>
              <a:ext cx="251575" cy="255850"/>
            </a:xfrm>
            <a:custGeom>
              <a:avLst/>
              <a:gdLst/>
              <a:ahLst/>
              <a:cxnLst/>
              <a:rect l="l" t="t" r="r" b="b"/>
              <a:pathLst>
                <a:path w="10063" h="10234" extrusionOk="0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5" name="Google Shape;225;p28"/>
          <p:cNvGrpSpPr/>
          <p:nvPr/>
        </p:nvGrpSpPr>
        <p:grpSpPr>
          <a:xfrm>
            <a:off x="918858" y="1429756"/>
            <a:ext cx="303971" cy="286367"/>
            <a:chOff x="1233350" y="1619250"/>
            <a:chExt cx="466500" cy="456725"/>
          </a:xfrm>
        </p:grpSpPr>
        <p:sp>
          <p:nvSpPr>
            <p:cNvPr id="226" name="Google Shape;226;p28"/>
            <p:cNvSpPr/>
            <p:nvPr/>
          </p:nvSpPr>
          <p:spPr>
            <a:xfrm>
              <a:off x="1233350" y="1619250"/>
              <a:ext cx="466500" cy="456725"/>
            </a:xfrm>
            <a:custGeom>
              <a:avLst/>
              <a:gdLst/>
              <a:ahLst/>
              <a:cxnLst/>
              <a:rect l="l" t="t" r="r" b="b"/>
              <a:pathLst>
                <a:path w="18660" h="18269" extrusionOk="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1382325" y="1792025"/>
              <a:ext cx="168550" cy="12250"/>
            </a:xfrm>
            <a:custGeom>
              <a:avLst/>
              <a:gdLst/>
              <a:ahLst/>
              <a:cxnLst/>
              <a:rect l="l" t="t" r="r" b="b"/>
              <a:pathLst>
                <a:path w="6742" h="490" extrusionOk="0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1382325" y="1825000"/>
              <a:ext cx="168550" cy="12250"/>
            </a:xfrm>
            <a:custGeom>
              <a:avLst/>
              <a:gdLst/>
              <a:ahLst/>
              <a:cxnLst/>
              <a:rect l="l" t="t" r="r" b="b"/>
              <a:pathLst>
                <a:path w="6742" h="490" extrusionOk="0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1382325" y="1858575"/>
              <a:ext cx="70850" cy="12250"/>
            </a:xfrm>
            <a:custGeom>
              <a:avLst/>
              <a:gdLst/>
              <a:ahLst/>
              <a:cxnLst/>
              <a:rect l="l" t="t" r="r" b="b"/>
              <a:pathLst>
                <a:path w="2834" h="490" extrusionOk="0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0" name="Google Shape;230;p28"/>
          <p:cNvGrpSpPr/>
          <p:nvPr/>
        </p:nvGrpSpPr>
        <p:grpSpPr>
          <a:xfrm>
            <a:off x="3467777" y="3154925"/>
            <a:ext cx="132894" cy="319300"/>
            <a:chOff x="3386850" y="2264625"/>
            <a:chExt cx="203950" cy="509250"/>
          </a:xfrm>
        </p:grpSpPr>
        <p:sp>
          <p:nvSpPr>
            <p:cNvPr id="231" name="Google Shape;231;p28"/>
            <p:cNvSpPr/>
            <p:nvPr/>
          </p:nvSpPr>
          <p:spPr>
            <a:xfrm>
              <a:off x="3386850" y="2370850"/>
              <a:ext cx="203950" cy="403025"/>
            </a:xfrm>
            <a:custGeom>
              <a:avLst/>
              <a:gdLst/>
              <a:ahLst/>
              <a:cxnLst/>
              <a:rect l="l" t="t" r="r" b="b"/>
              <a:pathLst>
                <a:path w="8158" h="16121" extrusionOk="0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8"/>
            <p:cNvSpPr/>
            <p:nvPr/>
          </p:nvSpPr>
          <p:spPr>
            <a:xfrm>
              <a:off x="3446075" y="2264625"/>
              <a:ext cx="85500" cy="94050"/>
            </a:xfrm>
            <a:custGeom>
              <a:avLst/>
              <a:gdLst/>
              <a:ahLst/>
              <a:cxnLst/>
              <a:rect l="l" t="t" r="r" b="b"/>
              <a:pathLst>
                <a:path w="3420" h="3762" extrusionOk="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3" name="Google Shape;233;p28"/>
          <p:cNvSpPr txBox="1">
            <a:spLocks noGrp="1"/>
          </p:cNvSpPr>
          <p:nvPr>
            <p:ph type="sldNum" idx="12"/>
          </p:nvPr>
        </p:nvSpPr>
        <p:spPr>
          <a:xfrm>
            <a:off x="8480575" y="4721101"/>
            <a:ext cx="548700" cy="3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9"/>
          <p:cNvSpPr txBox="1">
            <a:spLocks noGrp="1"/>
          </p:cNvSpPr>
          <p:nvPr>
            <p:ph type="title"/>
          </p:nvPr>
        </p:nvSpPr>
        <p:spPr>
          <a:xfrm>
            <a:off x="827249" y="166637"/>
            <a:ext cx="4788459" cy="7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 набудете компетентностей</a:t>
            </a:r>
            <a:r>
              <a:rPr lang="uk-UA" dirty="0" smtClean="0">
                <a:solidFill>
                  <a:srgbClr val="0070C0"/>
                </a:solidFill>
              </a:rPr>
              <a:t>:</a:t>
            </a:r>
            <a:endParaRPr dirty="0">
              <a:solidFill>
                <a:srgbClr val="0070C0"/>
              </a:solidFill>
            </a:endParaRPr>
          </a:p>
        </p:txBody>
      </p:sp>
      <p:sp>
        <p:nvSpPr>
          <p:cNvPr id="112" name="Google Shape;112;p19"/>
          <p:cNvSpPr txBox="1">
            <a:spLocks noGrp="1"/>
          </p:cNvSpPr>
          <p:nvPr>
            <p:ph type="body" idx="1"/>
          </p:nvPr>
        </p:nvSpPr>
        <p:spPr>
          <a:xfrm>
            <a:off x="728179" y="958305"/>
            <a:ext cx="2493300" cy="33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ru-RU" sz="1600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загальномовної</a:t>
            </a: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400" dirty="0" err="1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здатність</a:t>
            </a:r>
            <a:r>
              <a:rPr lang="ru-RU" sz="1400" dirty="0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збагачувати</a:t>
            </a:r>
            <a:r>
              <a:rPr lang="ru-RU" sz="1400" dirty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редакторський</a:t>
            </a:r>
            <a:r>
              <a:rPr lang="ru-RU" sz="1400" dirty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досвід</a:t>
            </a:r>
            <a:r>
              <a:rPr lang="ru-RU" sz="1400" dirty="0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;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закріплення</a:t>
            </a:r>
            <a:r>
              <a:rPr lang="ru-RU" sz="1400" dirty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навичок</a:t>
            </a:r>
            <a:r>
              <a:rPr lang="ru-RU" sz="1400" dirty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знаходження</a:t>
            </a:r>
            <a:r>
              <a:rPr lang="ru-RU" sz="1400" dirty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та </a:t>
            </a:r>
            <a:r>
              <a:rPr lang="ru-RU" sz="1400" dirty="0" err="1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виправлення</a:t>
            </a:r>
            <a:r>
              <a:rPr lang="ru-RU" sz="1400" dirty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різних</a:t>
            </a:r>
            <a:r>
              <a:rPr lang="ru-RU" sz="1400" dirty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типів</a:t>
            </a:r>
            <a:r>
              <a:rPr lang="ru-RU" sz="1400" dirty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помилок</a:t>
            </a:r>
            <a:r>
              <a:rPr lang="ru-RU" sz="1400" dirty="0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;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ru-RU" sz="1400" dirty="0" smtClean="0">
              <a:latin typeface="Times New Roman" panose="02020603050405020304" pitchFamily="18" charset="0"/>
              <a:ea typeface="Oswald"/>
              <a:cs typeface="Times New Roman" panose="02020603050405020304" pitchFamily="18" charset="0"/>
              <a:sym typeface="Oswald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uk-UA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лінгвістичної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засвоїти логічні, композиційні, стилістичні та мовні особливості редагування й перекладу 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текстів; 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ru-RU" sz="1400" dirty="0" smtClean="0">
              <a:latin typeface="Times New Roman" panose="02020603050405020304" pitchFamily="18" charset="0"/>
              <a:ea typeface="Oswald"/>
              <a:cs typeface="Times New Roman" panose="02020603050405020304" pitchFamily="18" charset="0"/>
              <a:sym typeface="Oswald"/>
            </a:endParaRPr>
          </a:p>
          <a:p>
            <a:pPr marL="0" lvl="0" indent="0">
              <a:buNone/>
            </a:pP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Google Shape;113;p19"/>
          <p:cNvSpPr txBox="1">
            <a:spLocks noGrp="1"/>
          </p:cNvSpPr>
          <p:nvPr>
            <p:ph type="body" idx="2"/>
          </p:nvPr>
        </p:nvSpPr>
        <p:spPr>
          <a:xfrm>
            <a:off x="3183854" y="809652"/>
            <a:ext cx="2628492" cy="42576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uk-UA" sz="1600" dirty="0" smtClean="0">
                <a:solidFill>
                  <a:srgbClr val="7030A0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професійної</a:t>
            </a:r>
            <a:r>
              <a:rPr lang="uk-UA" sz="1600" dirty="0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1400" dirty="0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знання </a:t>
            </a:r>
            <a:r>
              <a:rPr lang="uk-UA" sz="1400" dirty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методів і прийомів редакторського аналізу </a:t>
            </a:r>
            <a:r>
              <a:rPr lang="uk-UA" sz="1400" dirty="0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текстів; 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1400" dirty="0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оволодіння принципами </a:t>
            </a:r>
            <a:r>
              <a:rPr lang="uk-UA" sz="1400" dirty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і </a:t>
            </a:r>
            <a:r>
              <a:rPr lang="uk-UA" sz="1400" dirty="0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підходами, методами і прийомами </a:t>
            </a:r>
            <a:r>
              <a:rPr lang="uk-UA" sz="1400" dirty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до запровадження різних </a:t>
            </a:r>
            <a:r>
              <a:rPr lang="uk-UA" sz="1400" dirty="0" err="1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методик</a:t>
            </a:r>
            <a:r>
              <a:rPr lang="uk-UA" sz="1400" dirty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редагування й перекладу </a:t>
            </a:r>
            <a:r>
              <a:rPr lang="uk-UA" sz="1400" dirty="0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текстів</a:t>
            </a:r>
            <a:r>
              <a:rPr lang="uk-UA" sz="1400" dirty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; </a:t>
            </a:r>
            <a:endParaRPr lang="uk-UA" sz="1400" dirty="0" smtClean="0">
              <a:latin typeface="Times New Roman" panose="02020603050405020304" pitchFamily="18" charset="0"/>
              <a:ea typeface="Oswald"/>
              <a:cs typeface="Times New Roman" panose="02020603050405020304" pitchFamily="18" charset="0"/>
              <a:sym typeface="Oswald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uk-UA" sz="1600" dirty="0" smtClean="0">
                <a:solidFill>
                  <a:srgbClr val="00B050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інформаційно-комп’ютерної 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1400" dirty="0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здатність ефективно </a:t>
            </a:r>
            <a:r>
              <a:rPr lang="uk-UA" sz="1400" dirty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застосувати інформаційні технології й відповідні програми у процесі редагування й перекладу </a:t>
            </a:r>
            <a:r>
              <a:rPr lang="uk-UA" sz="1400" dirty="0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медіатекстів; 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Google Shape;114;p19"/>
          <p:cNvSpPr txBox="1">
            <a:spLocks noGrp="1"/>
          </p:cNvSpPr>
          <p:nvPr>
            <p:ph type="body" idx="3"/>
          </p:nvPr>
        </p:nvSpPr>
        <p:spPr>
          <a:xfrm>
            <a:off x="6031555" y="1036746"/>
            <a:ext cx="2723370" cy="38575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комунікативної 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1400" dirty="0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здатність </a:t>
            </a:r>
            <a:r>
              <a:rPr lang="uk-UA" sz="1400" dirty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дотримуватися законів створення </a:t>
            </a:r>
            <a:r>
              <a:rPr lang="uk-UA" sz="1400" dirty="0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текстів;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1400" dirty="0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толерантне </a:t>
            </a:r>
            <a:r>
              <a:rPr lang="uk-UA" sz="1400" dirty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ставлення до </a:t>
            </a:r>
            <a:r>
              <a:rPr lang="uk-UA" sz="1400" dirty="0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автора тексту; 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1400" dirty="0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уміння </a:t>
            </a:r>
            <a:r>
              <a:rPr lang="uk-UA" sz="1400" dirty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аналізувати різні погляди </a:t>
            </a:r>
            <a:r>
              <a:rPr lang="uk-UA" sz="1400" dirty="0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автора </a:t>
            </a:r>
            <a:r>
              <a:rPr lang="uk-UA" sz="1400" dirty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і </a:t>
            </a:r>
            <a:r>
              <a:rPr lang="uk-UA" sz="1400" dirty="0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редактора </a:t>
            </a:r>
            <a:r>
              <a:rPr lang="uk-UA" sz="1400" dirty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щодо використання мовних засобів в усній і писемній формах різних жанрів </a:t>
            </a:r>
            <a:r>
              <a:rPr lang="uk-UA" sz="1400" dirty="0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текстів</a:t>
            </a:r>
            <a:r>
              <a:rPr lang="uk-UA" sz="1400" dirty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; </a:t>
            </a:r>
            <a:endParaRPr lang="uk-UA" sz="1400" dirty="0" smtClean="0">
              <a:latin typeface="Times New Roman" panose="02020603050405020304" pitchFamily="18" charset="0"/>
              <a:ea typeface="Oswald"/>
              <a:cs typeface="Times New Roman" panose="02020603050405020304" pitchFamily="18" charset="0"/>
              <a:sym typeface="Oswald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1400" dirty="0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давати </a:t>
            </a:r>
            <a:r>
              <a:rPr lang="uk-UA" sz="1400" dirty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характеристику тексту як продукту авторської діяльності, об’єкта редагування та </a:t>
            </a:r>
            <a:r>
              <a:rPr lang="uk-UA" sz="1400" dirty="0" smtClean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перекладу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1"/>
          <p:cNvSpPr txBox="1">
            <a:spLocks noGrp="1"/>
          </p:cNvSpPr>
          <p:nvPr>
            <p:ph type="title"/>
          </p:nvPr>
        </p:nvSpPr>
        <p:spPr>
          <a:xfrm>
            <a:off x="827250" y="3086994"/>
            <a:ext cx="4109400" cy="7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b="1" dirty="0" smtClean="0">
                <a:solidFill>
                  <a:srgbClr val="DB2F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Маєте шанс навчитися робити це фахово!</a:t>
            </a:r>
            <a:endParaRPr sz="3200" b="1" dirty="0">
              <a:solidFill>
                <a:srgbClr val="DB2F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2"/>
          <p:cNvSpPr txBox="1">
            <a:spLocks noGrp="1"/>
          </p:cNvSpPr>
          <p:nvPr>
            <p:ph type="title"/>
          </p:nvPr>
        </p:nvSpPr>
        <p:spPr>
          <a:xfrm>
            <a:off x="827250" y="743719"/>
            <a:ext cx="4109400" cy="7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Вас чекають</a:t>
            </a:r>
            <a:r>
              <a:rPr lang="uk-UA" dirty="0" smtClean="0">
                <a:solidFill>
                  <a:srgbClr val="774E92"/>
                </a:solidFill>
              </a:rPr>
              <a:t>:</a:t>
            </a:r>
            <a:endParaRPr dirty="0">
              <a:solidFill>
                <a:srgbClr val="774E92"/>
              </a:solidFill>
            </a:endParaRPr>
          </a:p>
        </p:txBody>
      </p:sp>
      <p:sp>
        <p:nvSpPr>
          <p:cNvPr id="135" name="Google Shape;135;p22"/>
          <p:cNvSpPr/>
          <p:nvPr/>
        </p:nvSpPr>
        <p:spPr>
          <a:xfrm>
            <a:off x="3067187" y="1771650"/>
            <a:ext cx="2483100" cy="2457300"/>
          </a:xfrm>
          <a:prstGeom prst="ellipse">
            <a:avLst/>
          </a:prstGeom>
          <a:noFill/>
          <a:ln w="228600" cap="flat" cmpd="sng">
            <a:solidFill>
              <a:srgbClr val="9BDED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b="1" dirty="0" err="1" smtClean="0">
                <a:solidFill>
                  <a:srgbClr val="9BDED2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Треніги</a:t>
            </a:r>
            <a:endParaRPr sz="1800" b="1" dirty="0">
              <a:solidFill>
                <a:srgbClr val="9BDED2"/>
              </a:solidFill>
              <a:latin typeface="Times New Roman" panose="02020603050405020304" pitchFamily="18" charset="0"/>
              <a:ea typeface="Open Sans"/>
              <a:cs typeface="Times New Roman" panose="02020603050405020304" pitchFamily="18" charset="0"/>
              <a:sym typeface="Open Sans"/>
            </a:endParaRPr>
          </a:p>
        </p:txBody>
      </p:sp>
      <p:sp>
        <p:nvSpPr>
          <p:cNvPr id="136" name="Google Shape;136;p22"/>
          <p:cNvSpPr/>
          <p:nvPr/>
        </p:nvSpPr>
        <p:spPr>
          <a:xfrm>
            <a:off x="827250" y="1771650"/>
            <a:ext cx="2483100" cy="2457300"/>
          </a:xfrm>
          <a:prstGeom prst="ellipse">
            <a:avLst/>
          </a:prstGeom>
          <a:noFill/>
          <a:ln w="2286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Майстер-класи</a:t>
            </a:r>
            <a:endParaRPr sz="1800" dirty="0">
              <a:solidFill>
                <a:srgbClr val="FFFFFF"/>
              </a:solidFill>
              <a:latin typeface="Times New Roman" panose="02020603050405020304" pitchFamily="18" charset="0"/>
              <a:ea typeface="Open Sans"/>
              <a:cs typeface="Times New Roman" panose="02020603050405020304" pitchFamily="18" charset="0"/>
              <a:sym typeface="Open Sans"/>
            </a:endParaRPr>
          </a:p>
        </p:txBody>
      </p:sp>
      <p:sp>
        <p:nvSpPr>
          <p:cNvPr id="137" name="Google Shape;137;p22"/>
          <p:cNvSpPr/>
          <p:nvPr/>
        </p:nvSpPr>
        <p:spPr>
          <a:xfrm>
            <a:off x="5341852" y="1771650"/>
            <a:ext cx="2483100" cy="2457300"/>
          </a:xfrm>
          <a:prstGeom prst="ellipse">
            <a:avLst/>
          </a:prstGeom>
          <a:noFill/>
          <a:ln w="2286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b="1" dirty="0" smtClean="0">
                <a:solidFill>
                  <a:srgbClr val="FFFFFF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  <a:sym typeface="Open Sans"/>
              </a:rPr>
              <a:t>Участь у проекті</a:t>
            </a:r>
            <a:endParaRPr sz="1800" b="1" dirty="0">
              <a:solidFill>
                <a:srgbClr val="FFFFFF"/>
              </a:solidFill>
              <a:latin typeface="Times New Roman" panose="02020603050405020304" pitchFamily="18" charset="0"/>
              <a:ea typeface="Open Sans"/>
              <a:cs typeface="Times New Roman" panose="02020603050405020304" pitchFamily="18" charset="0"/>
              <a:sym typeface="Open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7"/>
          <p:cNvSpPr txBox="1">
            <a:spLocks noGrp="1"/>
          </p:cNvSpPr>
          <p:nvPr>
            <p:ph type="title"/>
          </p:nvPr>
        </p:nvSpPr>
        <p:spPr>
          <a:xfrm>
            <a:off x="827250" y="743719"/>
            <a:ext cx="6136968" cy="7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процесі опанування курсу Ви зможете</a:t>
            </a: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5" name="Google Shape;195;p27"/>
          <p:cNvSpPr/>
          <p:nvPr/>
        </p:nvSpPr>
        <p:spPr>
          <a:xfrm>
            <a:off x="903450" y="2023538"/>
            <a:ext cx="2522700" cy="1325100"/>
          </a:xfrm>
          <a:prstGeom prst="homePlate">
            <a:avLst>
              <a:gd name="adj" fmla="val 30129"/>
            </a:avLst>
          </a:prstGeom>
          <a:solidFill>
            <a:srgbClr val="FFFFFF">
              <a:alpha val="26920"/>
            </a:srgbClr>
          </a:solidFill>
          <a:ln w="1143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 smtClean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Редагувати тексти різних стилів, типів і жанрів.</a:t>
            </a:r>
            <a:endParaRPr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6" name="Google Shape;196;p27"/>
          <p:cNvSpPr/>
          <p:nvPr/>
        </p:nvSpPr>
        <p:spPr>
          <a:xfrm>
            <a:off x="3243494" y="2023538"/>
            <a:ext cx="2571300" cy="1325100"/>
          </a:xfrm>
          <a:prstGeom prst="chevron">
            <a:avLst>
              <a:gd name="adj" fmla="val 29853"/>
            </a:avLst>
          </a:prstGeom>
          <a:solidFill>
            <a:srgbClr val="FFFFFF">
              <a:alpha val="26920"/>
            </a:srgbClr>
          </a:solidFill>
          <a:ln w="1143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 smtClean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Робити переклади текстів та редагувати їх.</a:t>
            </a:r>
            <a:endParaRPr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7" name="Google Shape;197;p27"/>
          <p:cNvSpPr/>
          <p:nvPr/>
        </p:nvSpPr>
        <p:spPr>
          <a:xfrm>
            <a:off x="5632049" y="2023538"/>
            <a:ext cx="2671442" cy="1325100"/>
          </a:xfrm>
          <a:prstGeom prst="chevron">
            <a:avLst>
              <a:gd name="adj" fmla="val 29853"/>
            </a:avLst>
          </a:prstGeom>
          <a:solidFill>
            <a:srgbClr val="FFFFFF">
              <a:alpha val="26920"/>
            </a:srgbClr>
          </a:solidFill>
          <a:ln w="1143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 smtClean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Удосконалите навички роботи з текстами, дотримуючись норм літературної мови</a:t>
            </a:r>
            <a:endParaRPr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9A6DE"/>
        </a:solidFill>
        <a:effectLst/>
      </p:bgPr>
    </p:bg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3"/>
          <p:cNvSpPr/>
          <p:nvPr/>
        </p:nvSpPr>
        <p:spPr>
          <a:xfrm>
            <a:off x="784450" y="567050"/>
            <a:ext cx="5185575" cy="16009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>
                  <a:noFill/>
                </a:ln>
                <a:solidFill>
                  <a:srgbClr val="FFFFFF">
                    <a:alpha val="26920"/>
                  </a:srgbClr>
                </a:solidFill>
                <a:latin typeface="Oswald"/>
              </a:rPr>
              <a:t>THANKS</a:t>
            </a:r>
          </a:p>
        </p:txBody>
      </p:sp>
      <p:sp>
        <p:nvSpPr>
          <p:cNvPr id="284" name="Google Shape;284;p33"/>
          <p:cNvSpPr txBox="1">
            <a:spLocks noGrp="1"/>
          </p:cNvSpPr>
          <p:nvPr>
            <p:ph type="subTitle" idx="4294967295"/>
          </p:nvPr>
        </p:nvSpPr>
        <p:spPr>
          <a:xfrm>
            <a:off x="693906" y="2306269"/>
            <a:ext cx="6593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uk-UA" sz="5400" b="1" dirty="0" smtClean="0">
                <a:solidFill>
                  <a:srgbClr val="39A6DE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Д</a:t>
            </a:r>
            <a:r>
              <a:rPr lang="uk-UA" sz="4800" b="1" dirty="0" smtClean="0">
                <a:solidFill>
                  <a:srgbClr val="39A6DE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ЯКУЄМО!</a:t>
            </a:r>
            <a:endParaRPr lang="uk-UA" sz="4800" b="1" dirty="0">
              <a:solidFill>
                <a:srgbClr val="39A6DE"/>
              </a:solidFill>
              <a:highlight>
                <a:srgbClr val="FFFFFF"/>
              </a:highlight>
              <a:latin typeface="Times New Roman" panose="02020603050405020304" pitchFamily="18" charset="0"/>
              <a:ea typeface="Oswald"/>
              <a:cs typeface="Times New Roman" panose="02020603050405020304" pitchFamily="18" charset="0"/>
              <a:sym typeface="Oswa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beron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F3F3F3"/>
      </a:lt2>
      <a:accent1>
        <a:srgbClr val="9BDED2"/>
      </a:accent1>
      <a:accent2>
        <a:srgbClr val="39A6DE"/>
      </a:accent2>
      <a:accent3>
        <a:srgbClr val="774E92"/>
      </a:accent3>
      <a:accent4>
        <a:srgbClr val="DB2F6B"/>
      </a:accent4>
      <a:accent5>
        <a:srgbClr val="F37535"/>
      </a:accent5>
      <a:accent6>
        <a:srgbClr val="F1AA3E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410</Words>
  <Application>Microsoft Office PowerPoint</Application>
  <PresentationFormat>Экран (16:9)</PresentationFormat>
  <Paragraphs>60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Times New Roman</vt:lpstr>
      <vt:lpstr>Open Sans</vt:lpstr>
      <vt:lpstr>Wingdings</vt:lpstr>
      <vt:lpstr>Arial</vt:lpstr>
      <vt:lpstr>Oswald</vt:lpstr>
      <vt:lpstr>Oberon template</vt:lpstr>
      <vt:lpstr>ТЕОРІЯ І ПРАКТИКА РЕДАГУВАННЯ Й ПЕРЕКЛАДУ</vt:lpstr>
      <vt:lpstr>Вибравши цей курс, Ви:</vt:lpstr>
      <vt:lpstr>Мета курсу:</vt:lpstr>
      <vt:lpstr>Ви ознайомитесь із темами:</vt:lpstr>
      <vt:lpstr>Ви набудете компетентностей:</vt:lpstr>
      <vt:lpstr>Маєте шанс навчитися робити це фахово!</vt:lpstr>
      <vt:lpstr>Вас чекають:</vt:lpstr>
      <vt:lpstr>У процесі опанування курсу Ви зможете: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ТЕОРІЯ І ПРАКТИКА РЕДАГУВАННЯ Й ПЕРЕКЛАДУ</dc:title>
  <dc:creator>Владелец</dc:creator>
  <cp:lastModifiedBy>Владелец</cp:lastModifiedBy>
  <cp:revision>13</cp:revision>
  <dcterms:modified xsi:type="dcterms:W3CDTF">2020-06-07T12:30:19Z</dcterms:modified>
</cp:coreProperties>
</file>